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8" r:id="rId6"/>
    <p:sldId id="260" r:id="rId7"/>
    <p:sldId id="262" r:id="rId8"/>
    <p:sldId id="263" r:id="rId9"/>
    <p:sldId id="270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C09"/>
    <a:srgbClr val="A09FA6"/>
    <a:srgbClr val="2E2E2E"/>
    <a:srgbClr val="82A292"/>
    <a:srgbClr val="E1E1E3"/>
    <a:srgbClr val="292929"/>
    <a:srgbClr val="0F2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3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4E787-AE6B-B366-194A-5597A9F3A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86B99F-4C0B-6715-9556-4D7EF75B3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3C0123-1C08-8391-9486-945177E5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2589-C378-468E-AA44-27A21154849F}" type="datetimeFigureOut">
              <a:rPr lang="de-DE" smtClean="0"/>
              <a:t>17.01.2026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CD650F-F93C-327A-76AA-7B6CB428E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66197F-2694-220D-F081-B7AA2B40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B55-A540-419A-8891-30A444FA4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64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850BF-3591-2F3A-EF5B-86A1E468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57EE23-5B5F-4288-0751-D1A06C58A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9BCF55-AF68-B4C4-5548-D6797BA88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2589-C378-468E-AA44-27A21154849F}" type="datetimeFigureOut">
              <a:rPr lang="de-DE" smtClean="0"/>
              <a:t>17.01.2026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EC1763-A963-DF6D-E8C5-C3924C02F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AFD290-159D-9584-8BFC-3DF7E850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B55-A540-419A-8891-30A444FA4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23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26B478C-D44A-BBF2-42F6-BE3040D58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16179A-4D0C-F313-05A3-6A666B364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8EAF20-9457-90B3-BA76-ED5356FB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2589-C378-468E-AA44-27A21154849F}" type="datetimeFigureOut">
              <a:rPr lang="de-DE" smtClean="0"/>
              <a:t>17.01.2026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54CE25-38F2-8232-76C2-E39045A6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CDDA2A-8E3B-774E-257F-95B67380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B55-A540-419A-8891-30A444FA4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27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91CFC-0AC1-1103-571B-E800CDCD5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7B3970-60F3-4A34-A825-5D1E33CC5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AD96E3-59CC-C3E8-5533-5DBA1DB8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2589-C378-468E-AA44-27A21154849F}" type="datetimeFigureOut">
              <a:rPr lang="de-DE" smtClean="0"/>
              <a:t>17.01.2026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529C35-5130-BA85-EE2D-671323FD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CBA3A7-7F43-C9D9-BA74-305D1BC7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B55-A540-419A-8891-30A444FA4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98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D2C18-3884-DDD2-CD3A-BDC53095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2B2932-6660-2784-E9E3-C7978C66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F79E7-3A7D-F0CA-3BD9-89F35D87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2589-C378-468E-AA44-27A21154849F}" type="datetimeFigureOut">
              <a:rPr lang="de-DE" smtClean="0"/>
              <a:t>17.01.2026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CDAC5F-2B74-D9A7-C09B-3AF005E7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3D1A9E-090A-6548-D8DF-8AD496D0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B55-A540-419A-8891-30A444FA4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8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7BD22-9886-71FB-A543-164B185E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6DCA2-EB13-71D6-8326-B126F1A94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BA7A02-E433-1573-BFB7-E5674E4EC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73A01E-0EC5-65F6-5009-2CC74469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2589-C378-468E-AA44-27A21154849F}" type="datetimeFigureOut">
              <a:rPr lang="de-DE" smtClean="0"/>
              <a:t>17.01.2026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77CAB5-14DE-774D-78FD-387E1F16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F5C1C7-CBCD-DAB2-D3AA-95C2533D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B55-A540-419A-8891-30A444FA4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1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77994-0429-9F38-4818-DC4D9F16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D529FE-62B2-288D-1534-AA06AF975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2A5DE9-C161-3104-4863-D86B8C843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1CC253-9459-4DBA-E0FB-2A16113BD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6651056-9D5E-8CE1-A77A-C7ED25343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71322F-BDF0-4182-A6DC-E0181034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2589-C378-468E-AA44-27A21154849F}" type="datetimeFigureOut">
              <a:rPr lang="de-DE" smtClean="0"/>
              <a:t>17.01.2026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EF37CD-5E20-1CA5-60BE-082872B1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4DBA7CA-BBEB-128D-8875-D59CCD5B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B55-A540-419A-8891-30A444FA4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34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B22FE-DEFA-89F8-EE88-564EA3C69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F65859-6FAE-4E7C-E68F-1F622142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2589-C378-468E-AA44-27A21154849F}" type="datetimeFigureOut">
              <a:rPr lang="de-DE" smtClean="0"/>
              <a:t>17.01.2026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E831F8-3A7F-D735-94B7-4B5670B8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F49EC7-B448-1A71-79A3-D629F582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B55-A540-419A-8891-30A444FA4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22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215E71-C54C-82A4-25B8-5B123003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2589-C378-468E-AA44-27A21154849F}" type="datetimeFigureOut">
              <a:rPr lang="de-DE" smtClean="0"/>
              <a:t>17.01.2026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E71815-B473-178B-1551-69FB37A9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1B95DD-2308-D77C-A30C-C5C67BEF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B55-A540-419A-8891-30A444FA4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98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349EB-1564-0D0E-C5B1-27F1044B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6F822C-0D4D-089B-71E9-00F97E345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A78A4F-88E7-B61A-8A0C-F90E6333F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657B08-E391-1974-8EAA-75816193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2589-C378-468E-AA44-27A21154849F}" type="datetimeFigureOut">
              <a:rPr lang="de-DE" smtClean="0"/>
              <a:t>17.01.2026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4C0C26-13A1-AB40-5925-0EC1C449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981DD8-2B57-6C92-A40E-7F7446D7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B55-A540-419A-8891-30A444FA4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23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900EA-9E34-3218-0732-A9382279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2912CBD-1647-EE9A-821C-F80B4E091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DC1E35-EA5C-5C82-C83D-6FB9F98FD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6A525B-7A0E-C681-4B75-2DCE52250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2589-C378-468E-AA44-27A21154849F}" type="datetimeFigureOut">
              <a:rPr lang="de-DE" smtClean="0"/>
              <a:t>17.01.2026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1EF9EA-AFCF-B62C-EAD9-FD8376E2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148A07-8589-2274-6ED8-A97C0F4E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5B55-A540-419A-8891-30A444FA4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60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65D5D86-54F2-8138-E08A-CBCFBDAA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D6E796-2CD8-8FB8-3A23-FBA855821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BF2198-CDF7-C40E-CFCF-D3C92EF40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362589-C378-468E-AA44-27A21154849F}" type="datetimeFigureOut">
              <a:rPr lang="de-DE" smtClean="0"/>
              <a:t>17.01.2026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1C5AB4-A695-93C5-EC68-39B22DBFA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B1DAA8-B4B9-FA1A-574F-9931E56F3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675B55-A540-419A-8891-30A444FA4C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3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bäude, Schwarzweiß, draußen, Text enthält.&#10;&#10;KI-generierte Inhalte können fehlerhaft sein.">
            <a:extLst>
              <a:ext uri="{FF2B5EF4-FFF2-40B4-BE49-F238E27FC236}">
                <a16:creationId xmlns:a16="http://schemas.microsoft.com/office/drawing/2014/main" id="{88F29587-F822-3D33-192B-E1A9F3EC1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01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AAC363-43D7-5AEC-7F16-4E81FDB82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8AAC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ie Himmlische in Heidelberg: Ein Gottesdienst im Namen Taylor Swifts">
            <a:extLst>
              <a:ext uri="{FF2B5EF4-FFF2-40B4-BE49-F238E27FC236}">
                <a16:creationId xmlns:a16="http://schemas.microsoft.com/office/drawing/2014/main" id="{A15F729B-CB32-2518-7B9A-2CF47E6EF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085" y="1123527"/>
            <a:ext cx="6139733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DE1E3B2-0518-D500-B027-10328ECA0DB6}"/>
              </a:ext>
            </a:extLst>
          </p:cNvPr>
          <p:cNvSpPr/>
          <p:nvPr/>
        </p:nvSpPr>
        <p:spPr>
          <a:xfrm>
            <a:off x="0" y="1954612"/>
            <a:ext cx="37382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Spenden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21B61C4-B33A-2B0B-ECF5-1E44952D78B2}"/>
              </a:ext>
            </a:extLst>
          </p:cNvPr>
          <p:cNvSpPr/>
          <p:nvPr/>
        </p:nvSpPr>
        <p:spPr>
          <a:xfrm>
            <a:off x="0" y="3211912"/>
            <a:ext cx="37382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für die Aktion</a:t>
            </a:r>
          </a:p>
          <a:p>
            <a:pPr algn="ctr"/>
            <a:r>
              <a:rPr lang="de-DE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„Ich bin hier“</a:t>
            </a:r>
            <a:endParaRPr lang="de-DE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8F9EB0-677B-1345-7D0C-BDF6C05B4D70}"/>
              </a:ext>
            </a:extLst>
          </p:cNvPr>
          <p:cNvSpPr txBox="1"/>
          <p:nvPr/>
        </p:nvSpPr>
        <p:spPr>
          <a:xfrm>
            <a:off x="133350" y="4694388"/>
            <a:ext cx="35484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Evangelische Gemeinde </a:t>
            </a:r>
          </a:p>
          <a:p>
            <a:r>
              <a:rPr lang="de-DE" dirty="0"/>
              <a:t>in der Neckarstadt</a:t>
            </a:r>
          </a:p>
          <a:p>
            <a:r>
              <a:rPr lang="de-DE" dirty="0"/>
              <a:t>Sparkasse Rhein Neckar Nord</a:t>
            </a:r>
          </a:p>
          <a:p>
            <a:r>
              <a:rPr lang="de-DE" dirty="0"/>
              <a:t>IBAN: DE75670505050030290976</a:t>
            </a:r>
          </a:p>
          <a:p>
            <a:r>
              <a:rPr lang="de-DE" dirty="0"/>
              <a:t>BIC: MANSDE66XXX</a:t>
            </a:r>
          </a:p>
          <a:p>
            <a:r>
              <a:rPr lang="de-DE" dirty="0"/>
              <a:t>Stichwort: Projekt26</a:t>
            </a:r>
          </a:p>
        </p:txBody>
      </p:sp>
    </p:spTree>
    <p:extLst>
      <p:ext uri="{BB962C8B-B14F-4D97-AF65-F5344CB8AC3E}">
        <p14:creationId xmlns:p14="http://schemas.microsoft.com/office/powerpoint/2010/main" val="15298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537ED2-E96B-9622-F892-722BA9872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Mannheim-Herzogenried – Panté Immobilien">
            <a:extLst>
              <a:ext uri="{FF2B5EF4-FFF2-40B4-BE49-F238E27FC236}">
                <a16:creationId xmlns:a16="http://schemas.microsoft.com/office/drawing/2014/main" id="{ACE397D7-4EAD-A2FB-0BBE-E9538178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" b="997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7374C08-55C0-6FF8-A68A-D614790A12EC}"/>
              </a:ext>
            </a:extLst>
          </p:cNvPr>
          <p:cNvSpPr/>
          <p:nvPr/>
        </p:nvSpPr>
        <p:spPr>
          <a:xfrm>
            <a:off x="428017" y="466928"/>
            <a:ext cx="3734408" cy="15175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Wir beten für suchende Menschen </a:t>
            </a:r>
          </a:p>
          <a:p>
            <a:pPr algn="ctr"/>
            <a:r>
              <a:rPr lang="de-DE" sz="2800" b="1" dirty="0">
                <a:solidFill>
                  <a:schemeClr val="tx1"/>
                </a:solidFill>
              </a:rPr>
              <a:t>in Mannheim</a:t>
            </a:r>
          </a:p>
        </p:txBody>
      </p:sp>
    </p:spTree>
    <p:extLst>
      <p:ext uri="{BB962C8B-B14F-4D97-AF65-F5344CB8AC3E}">
        <p14:creationId xmlns:p14="http://schemas.microsoft.com/office/powerpoint/2010/main" val="181952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83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1E7104-40ED-9DB7-9087-D71937D67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leidung, Mann, Poster enthält.&#10;&#10;KI-generierte Inhalte können fehlerhaft sein.">
            <a:extLst>
              <a:ext uri="{FF2B5EF4-FFF2-40B4-BE49-F238E27FC236}">
                <a16:creationId xmlns:a16="http://schemas.microsoft.com/office/drawing/2014/main" id="{57757BE2-AB47-F15E-EC08-F8DEDD0AC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99"/>
          <a:stretch>
            <a:fillRect/>
          </a:stretch>
        </p:blipFill>
        <p:spPr>
          <a:xfrm>
            <a:off x="0" y="0"/>
            <a:ext cx="3857625" cy="2324911"/>
          </a:xfrm>
          <a:prstGeom prst="rect">
            <a:avLst/>
          </a:prstGeom>
        </p:spPr>
      </p:pic>
      <p:pic>
        <p:nvPicPr>
          <p:cNvPr id="5" name="Grafik 4" descr="Ein Bild, das Text, Kleidung, Mann, Poster enthält.&#10;&#10;KI-generierte Inhalte können fehlerhaft sein.">
            <a:extLst>
              <a:ext uri="{FF2B5EF4-FFF2-40B4-BE49-F238E27FC236}">
                <a16:creationId xmlns:a16="http://schemas.microsoft.com/office/drawing/2014/main" id="{31C41844-2059-0F2A-9A37-6B5301088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1" b="30354"/>
          <a:stretch>
            <a:fillRect/>
          </a:stretch>
        </p:blipFill>
        <p:spPr>
          <a:xfrm>
            <a:off x="0" y="2577829"/>
            <a:ext cx="6735535" cy="4280171"/>
          </a:xfrm>
          <a:prstGeom prst="rect">
            <a:avLst/>
          </a:prstGeom>
        </p:spPr>
      </p:pic>
      <p:pic>
        <p:nvPicPr>
          <p:cNvPr id="7" name="Grafik 6" descr="Ein Bild, das Text, Kleidung, Mann, Poster enthält.&#10;&#10;KI-generierte Inhalte können fehlerhaft sein.">
            <a:extLst>
              <a:ext uri="{FF2B5EF4-FFF2-40B4-BE49-F238E27FC236}">
                <a16:creationId xmlns:a16="http://schemas.microsoft.com/office/drawing/2014/main" id="{DE1DDC7D-061A-4F9D-9686-BCA91964A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29"/>
          <a:stretch>
            <a:fillRect/>
          </a:stretch>
        </p:blipFill>
        <p:spPr>
          <a:xfrm>
            <a:off x="6860470" y="3756497"/>
            <a:ext cx="5331530" cy="285020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080DC36-2EDF-7702-CFCF-65194920CC41}"/>
              </a:ext>
            </a:extLst>
          </p:cNvPr>
          <p:cNvSpPr/>
          <p:nvPr/>
        </p:nvSpPr>
        <p:spPr>
          <a:xfrm>
            <a:off x="4376073" y="564376"/>
            <a:ext cx="5113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Trainingstag für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5DC6142-C1B5-4DB5-7CE3-C7042C9C0182}"/>
              </a:ext>
            </a:extLst>
          </p:cNvPr>
          <p:cNvSpPr/>
          <p:nvPr/>
        </p:nvSpPr>
        <p:spPr>
          <a:xfrm>
            <a:off x="7048984" y="1487707"/>
            <a:ext cx="4880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Evangelisation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2AC6D3F-2CD3-4CCE-FCFA-742A5AE8A5C0}"/>
              </a:ext>
            </a:extLst>
          </p:cNvPr>
          <p:cNvSpPr/>
          <p:nvPr/>
        </p:nvSpPr>
        <p:spPr>
          <a:xfrm>
            <a:off x="457200" y="2577830"/>
            <a:ext cx="3238500" cy="118454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3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B18F4-B942-A824-ABCD-17D217E36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Zeichnung, Darstellung, Lineart, Entwurf enthält.&#10;&#10;KI-generierte Inhalte können fehlerhaft sein.">
            <a:extLst>
              <a:ext uri="{FF2B5EF4-FFF2-40B4-BE49-F238E27FC236}">
                <a16:creationId xmlns:a16="http://schemas.microsoft.com/office/drawing/2014/main" id="{7ECB5692-2FC9-A738-62A8-B47BC20F2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76" y="446013"/>
            <a:ext cx="7004744" cy="369390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8868F03-6A78-5330-7311-DF6327B7D105}"/>
              </a:ext>
            </a:extLst>
          </p:cNvPr>
          <p:cNvSpPr/>
          <p:nvPr/>
        </p:nvSpPr>
        <p:spPr>
          <a:xfrm>
            <a:off x="2164808" y="4513379"/>
            <a:ext cx="7882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Schulung für Gespräche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6F70213-D0C6-6461-0EE7-69A2A817BF8F}"/>
              </a:ext>
            </a:extLst>
          </p:cNvPr>
          <p:cNvSpPr txBox="1"/>
          <p:nvPr/>
        </p:nvSpPr>
        <p:spPr>
          <a:xfrm>
            <a:off x="0" y="581016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Freitag, den 27. Februar 2026, um 19.30 h im Gemeindehaus Paul-Gerhardt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DA1B639-6302-06DE-88B9-FC29E98D3D91}"/>
              </a:ext>
            </a:extLst>
          </p:cNvPr>
          <p:cNvSpPr/>
          <p:nvPr/>
        </p:nvSpPr>
        <p:spPr>
          <a:xfrm>
            <a:off x="169268" y="2224385"/>
            <a:ext cx="30333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Leitung einer </a:t>
            </a:r>
          </a:p>
          <a:p>
            <a:pPr algn="ctr"/>
            <a:r>
              <a:rPr lang="de-DE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Gesprächsgruppe</a:t>
            </a:r>
          </a:p>
          <a:p>
            <a:pPr algn="ctr"/>
            <a:r>
              <a:rPr lang="de-DE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 der dritten Phase</a:t>
            </a:r>
            <a:endParaRPr lang="de-DE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0F7209C-1EEB-030F-4049-8461B81432D3}"/>
              </a:ext>
            </a:extLst>
          </p:cNvPr>
          <p:cNvSpPr/>
          <p:nvPr/>
        </p:nvSpPr>
        <p:spPr>
          <a:xfrm>
            <a:off x="9338829" y="2292967"/>
            <a:ext cx="25747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Einzelgespräche</a:t>
            </a:r>
          </a:p>
          <a:p>
            <a:pPr algn="ctr"/>
            <a:r>
              <a:rPr lang="de-DE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Telefon / Mail /</a:t>
            </a:r>
          </a:p>
          <a:p>
            <a:pPr algn="ctr"/>
            <a:r>
              <a:rPr lang="de-DE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live / Chat</a:t>
            </a:r>
          </a:p>
        </p:txBody>
      </p:sp>
    </p:spTree>
    <p:extLst>
      <p:ext uri="{BB962C8B-B14F-4D97-AF65-F5344CB8AC3E}">
        <p14:creationId xmlns:p14="http://schemas.microsoft.com/office/powerpoint/2010/main" val="42785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C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Finger, Nagel, Daumen, Zeichensprache enthält.&#10;&#10;KI-generierte Inhalte können fehlerhaft sein.">
            <a:extLst>
              <a:ext uri="{FF2B5EF4-FFF2-40B4-BE49-F238E27FC236}">
                <a16:creationId xmlns:a16="http://schemas.microsoft.com/office/drawing/2014/main" id="{1FA7B70B-38BE-D1C7-A168-665F92EA1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2120998"/>
            <a:ext cx="8429624" cy="473700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7B459A9-AF17-C845-BF55-40C1C414BE4C}"/>
              </a:ext>
            </a:extLst>
          </p:cNvPr>
          <p:cNvSpPr/>
          <p:nvPr/>
        </p:nvSpPr>
        <p:spPr>
          <a:xfrm>
            <a:off x="1123796" y="179695"/>
            <a:ext cx="5239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Gebetsanliegen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7E2195F-8B12-9EE0-50CF-A31C89C3B363}"/>
              </a:ext>
            </a:extLst>
          </p:cNvPr>
          <p:cNvSpPr txBox="1"/>
          <p:nvPr/>
        </p:nvSpPr>
        <p:spPr>
          <a:xfrm>
            <a:off x="342900" y="1609725"/>
            <a:ext cx="7240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FF00"/>
                </a:solidFill>
              </a:rPr>
              <a:t>für suchende Menschen in Mannheim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ADFEF9-5258-E156-7311-DF86C03FABFA}"/>
              </a:ext>
            </a:extLst>
          </p:cNvPr>
          <p:cNvSpPr txBox="1"/>
          <p:nvPr/>
        </p:nvSpPr>
        <p:spPr>
          <a:xfrm>
            <a:off x="342746" y="2585407"/>
            <a:ext cx="6553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FF00"/>
                </a:solidFill>
              </a:rPr>
              <a:t>für den Trainingstag am 7. Februar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672175-7322-12BB-979A-D95F36C091C0}"/>
              </a:ext>
            </a:extLst>
          </p:cNvPr>
          <p:cNvSpPr txBox="1"/>
          <p:nvPr/>
        </p:nvSpPr>
        <p:spPr>
          <a:xfrm>
            <a:off x="342592" y="3570614"/>
            <a:ext cx="57440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FF00"/>
                </a:solidFill>
              </a:rPr>
              <a:t>für die Gesprächsleiter der </a:t>
            </a:r>
          </a:p>
          <a:p>
            <a:r>
              <a:rPr lang="de-DE" sz="3200" b="1" dirty="0">
                <a:solidFill>
                  <a:srgbClr val="FFFF00"/>
                </a:solidFill>
              </a:rPr>
              <a:t>Kleingruppen und Seelsorger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E83B8E4-E3D8-8222-4BFD-76B21AD3C408}"/>
              </a:ext>
            </a:extLst>
          </p:cNvPr>
          <p:cNvSpPr txBox="1"/>
          <p:nvPr/>
        </p:nvSpPr>
        <p:spPr>
          <a:xfrm>
            <a:off x="341341" y="4968301"/>
            <a:ext cx="6152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FF00"/>
                </a:solidFill>
              </a:rPr>
              <a:t>für die Schulung am 27. Februar</a:t>
            </a:r>
          </a:p>
        </p:txBody>
      </p:sp>
    </p:spTree>
    <p:extLst>
      <p:ext uri="{BB962C8B-B14F-4D97-AF65-F5344CB8AC3E}">
        <p14:creationId xmlns:p14="http://schemas.microsoft.com/office/powerpoint/2010/main" val="21303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45C06-D11D-06D1-446A-91D781BC9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draußen, Himmel, Baum enthält.&#10;&#10;KI-generierte Inhalte können fehlerhaft sein.">
            <a:extLst>
              <a:ext uri="{FF2B5EF4-FFF2-40B4-BE49-F238E27FC236}">
                <a16:creationId xmlns:a16="http://schemas.microsoft.com/office/drawing/2014/main" id="{8FD0C498-66DC-BD41-47EE-30F85FBEA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5AAB5DA-A326-F092-4CA9-7E3F164DBBE3}"/>
              </a:ext>
            </a:extLst>
          </p:cNvPr>
          <p:cNvSpPr/>
          <p:nvPr/>
        </p:nvSpPr>
        <p:spPr>
          <a:xfrm>
            <a:off x="428017" y="466928"/>
            <a:ext cx="3734408" cy="1990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Mietkosten für 7 Tage </a:t>
            </a:r>
          </a:p>
          <a:p>
            <a:pPr algn="ctr"/>
            <a:r>
              <a:rPr lang="de-DE" sz="2800" dirty="0">
                <a:solidFill>
                  <a:schemeClr val="tx1"/>
                </a:solidFill>
              </a:rPr>
              <a:t>je nach Standort</a:t>
            </a:r>
          </a:p>
          <a:p>
            <a:pPr algn="ctr"/>
            <a:r>
              <a:rPr lang="de-DE" sz="2800" dirty="0">
                <a:solidFill>
                  <a:schemeClr val="tx1"/>
                </a:solidFill>
              </a:rPr>
              <a:t>zwischen </a:t>
            </a:r>
          </a:p>
          <a:p>
            <a:pPr algn="ctr"/>
            <a:r>
              <a:rPr lang="de-DE" sz="2800" dirty="0">
                <a:solidFill>
                  <a:schemeClr val="tx1"/>
                </a:solidFill>
              </a:rPr>
              <a:t>250 und 1.000 €</a:t>
            </a: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E2D5F035-8B33-CC14-569B-B5CB3837CCDC}"/>
              </a:ext>
            </a:extLst>
          </p:cNvPr>
          <p:cNvSpPr/>
          <p:nvPr/>
        </p:nvSpPr>
        <p:spPr>
          <a:xfrm>
            <a:off x="5800725" y="2038350"/>
            <a:ext cx="3857625" cy="2552700"/>
          </a:xfrm>
          <a:custGeom>
            <a:avLst/>
            <a:gdLst>
              <a:gd name="connsiteX0" fmla="*/ 38100 w 3857625"/>
              <a:gd name="connsiteY0" fmla="*/ 19050 h 2552700"/>
              <a:gd name="connsiteX1" fmla="*/ 3857625 w 3857625"/>
              <a:gd name="connsiteY1" fmla="*/ 0 h 2552700"/>
              <a:gd name="connsiteX2" fmla="*/ 3533775 w 3857625"/>
              <a:gd name="connsiteY2" fmla="*/ 2552700 h 2552700"/>
              <a:gd name="connsiteX3" fmla="*/ 0 w 3857625"/>
              <a:gd name="connsiteY3" fmla="*/ 2543175 h 2552700"/>
              <a:gd name="connsiteX4" fmla="*/ 38100 w 3857625"/>
              <a:gd name="connsiteY4" fmla="*/ 1905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625" h="2552700">
                <a:moveTo>
                  <a:pt x="38100" y="19050"/>
                </a:moveTo>
                <a:lnTo>
                  <a:pt x="3857625" y="0"/>
                </a:lnTo>
                <a:lnTo>
                  <a:pt x="3533775" y="2552700"/>
                </a:lnTo>
                <a:lnTo>
                  <a:pt x="0" y="2543175"/>
                </a:lnTo>
                <a:lnTo>
                  <a:pt x="38100" y="19050"/>
                </a:lnTo>
                <a:close/>
              </a:path>
            </a:pathLst>
          </a:custGeom>
          <a:solidFill>
            <a:srgbClr val="2E2E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Gebäude, Schwarzweiß, draußen, Text enthält.&#10;&#10;KI-generierte Inhalte können fehlerhaft sein.">
            <a:extLst>
              <a:ext uri="{FF2B5EF4-FFF2-40B4-BE49-F238E27FC236}">
                <a16:creationId xmlns:a16="http://schemas.microsoft.com/office/drawing/2014/main" id="{41AD720F-3F5C-9B9C-9162-9AB6B8850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2148825"/>
            <a:ext cx="3181350" cy="23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4EE20-694A-972D-0F1F-AA6B4746E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arte, Text, Atlas enthält.&#10;&#10;KI-generierte Inhalte können fehlerhaft sein.">
            <a:extLst>
              <a:ext uri="{FF2B5EF4-FFF2-40B4-BE49-F238E27FC236}">
                <a16:creationId xmlns:a16="http://schemas.microsoft.com/office/drawing/2014/main" id="{9E890CF0-89A6-CB82-6A56-6C92C1638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5" y="-1385"/>
            <a:ext cx="11314228" cy="68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7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31862A-0043-5517-7990-1DF267702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draußen, Kleidung, Himmel, Person enthält.&#10;&#10;KI-generierte Inhalte können fehlerhaft sein.">
            <a:extLst>
              <a:ext uri="{FF2B5EF4-FFF2-40B4-BE49-F238E27FC236}">
                <a16:creationId xmlns:a16="http://schemas.microsoft.com/office/drawing/2014/main" id="{59697830-A574-F0BF-22BC-CD0159B9F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457200"/>
            <a:ext cx="5943600" cy="59436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C8FBE09-31A3-0C44-31BA-BD6AE66309E1}"/>
              </a:ext>
            </a:extLst>
          </p:cNvPr>
          <p:cNvSpPr/>
          <p:nvPr/>
        </p:nvSpPr>
        <p:spPr>
          <a:xfrm>
            <a:off x="468405" y="1791660"/>
            <a:ext cx="41781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Hoffnungs-</a:t>
            </a:r>
          </a:p>
          <a:p>
            <a:r>
              <a:rPr lang="de-DE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geschichten</a:t>
            </a:r>
            <a:endParaRPr lang="de-DE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82633AD-62AD-C578-B305-41C5DD052880}"/>
              </a:ext>
            </a:extLst>
          </p:cNvPr>
          <p:cNvSpPr/>
          <p:nvPr/>
        </p:nvSpPr>
        <p:spPr>
          <a:xfrm>
            <a:off x="1247075" y="4829175"/>
            <a:ext cx="26208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Videos</a:t>
            </a:r>
          </a:p>
        </p:txBody>
      </p:sp>
    </p:spTree>
    <p:extLst>
      <p:ext uri="{BB962C8B-B14F-4D97-AF65-F5344CB8AC3E}">
        <p14:creationId xmlns:p14="http://schemas.microsoft.com/office/powerpoint/2010/main" val="96060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C0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7A8BD6-4724-6DAB-338A-AA8E99BC4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Finger, Nagel, Daumen, Zeichensprache enthält.&#10;&#10;KI-generierte Inhalte können fehlerhaft sein.">
            <a:extLst>
              <a:ext uri="{FF2B5EF4-FFF2-40B4-BE49-F238E27FC236}">
                <a16:creationId xmlns:a16="http://schemas.microsoft.com/office/drawing/2014/main" id="{CB67689B-827D-CCCB-212E-2AC7D1CE9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2120998"/>
            <a:ext cx="8429624" cy="473700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7C84251-5611-305A-3E5D-7A08DD41312E}"/>
              </a:ext>
            </a:extLst>
          </p:cNvPr>
          <p:cNvSpPr/>
          <p:nvPr/>
        </p:nvSpPr>
        <p:spPr>
          <a:xfrm>
            <a:off x="1123796" y="179695"/>
            <a:ext cx="5239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9525" cmpd="sng">
                  <a:solidFill>
                    <a:srgbClr val="15608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156082">
                      <a:alpha val="40000"/>
                    </a:srgbClr>
                  </a:glo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Gebetsanliegen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5866DE6-8E86-6B72-B9C3-518890DB3597}"/>
              </a:ext>
            </a:extLst>
          </p:cNvPr>
          <p:cNvSpPr txBox="1"/>
          <p:nvPr/>
        </p:nvSpPr>
        <p:spPr>
          <a:xfrm>
            <a:off x="342900" y="1609725"/>
            <a:ext cx="10493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de-DE" sz="3200" b="1" dirty="0">
                <a:solidFill>
                  <a:srgbClr val="FFFF00"/>
                </a:solidFill>
              </a:rPr>
              <a:t>für die Werbung und die richtige Auswahl der Standorte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6F54213-ECCD-ACED-4E29-B11EADE18105}"/>
              </a:ext>
            </a:extLst>
          </p:cNvPr>
          <p:cNvSpPr txBox="1"/>
          <p:nvPr/>
        </p:nvSpPr>
        <p:spPr>
          <a:xfrm>
            <a:off x="342746" y="2585407"/>
            <a:ext cx="7379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de-DE" sz="3200" b="1" dirty="0">
                <a:solidFill>
                  <a:srgbClr val="FFFF00"/>
                </a:solidFill>
              </a:rPr>
              <a:t>für die Hoffnungsgeschichten / Videos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5E5F53-73E5-F642-A9A5-DCB0CF154FB5}"/>
              </a:ext>
            </a:extLst>
          </p:cNvPr>
          <p:cNvSpPr txBox="1"/>
          <p:nvPr/>
        </p:nvSpPr>
        <p:spPr>
          <a:xfrm>
            <a:off x="342592" y="3570614"/>
            <a:ext cx="4517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für die Veranstaltungen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21376E-4F89-EF2F-9D30-23B2284F1A13}"/>
              </a:ext>
            </a:extLst>
          </p:cNvPr>
          <p:cNvSpPr txBox="1"/>
          <p:nvPr/>
        </p:nvSpPr>
        <p:spPr>
          <a:xfrm>
            <a:off x="341341" y="4615876"/>
            <a:ext cx="5144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für die Gesprächsgruppen</a:t>
            </a:r>
          </a:p>
        </p:txBody>
      </p:sp>
    </p:spTree>
    <p:extLst>
      <p:ext uri="{BB962C8B-B14F-4D97-AF65-F5344CB8AC3E}">
        <p14:creationId xmlns:p14="http://schemas.microsoft.com/office/powerpoint/2010/main" val="35137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Breitbild</PresentationFormat>
  <Paragraphs>39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Helmut Becker</dc:creator>
  <cp:lastModifiedBy>Helmut Becker</cp:lastModifiedBy>
  <cp:revision>54</cp:revision>
  <dcterms:created xsi:type="dcterms:W3CDTF">2026-01-16T14:11:52Z</dcterms:created>
  <dcterms:modified xsi:type="dcterms:W3CDTF">2026-01-17T09:57:37Z</dcterms:modified>
</cp:coreProperties>
</file>